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140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A762-A6E7-46B9-8F2B-F5F1F26ED5CB}" type="datetimeFigureOut">
              <a:rPr lang="hu-HU" smtClean="0"/>
              <a:t>2019.02.19.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A9B-5497-495D-8C0D-DFCA462F1D2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A762-A6E7-46B9-8F2B-F5F1F26ED5CB}" type="datetimeFigureOut">
              <a:rPr lang="hu-HU" smtClean="0"/>
              <a:t>2019.02.19.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A9B-5497-495D-8C0D-DFCA462F1D2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A762-A6E7-46B9-8F2B-F5F1F26ED5CB}" type="datetimeFigureOut">
              <a:rPr lang="hu-HU" smtClean="0"/>
              <a:t>2019.02.19.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A9B-5497-495D-8C0D-DFCA462F1D2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A762-A6E7-46B9-8F2B-F5F1F26ED5CB}" type="datetimeFigureOut">
              <a:rPr lang="hu-HU" smtClean="0"/>
              <a:t>2019.02.19.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A9B-5497-495D-8C0D-DFCA462F1D2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A762-A6E7-46B9-8F2B-F5F1F26ED5CB}" type="datetimeFigureOut">
              <a:rPr lang="hu-HU" smtClean="0"/>
              <a:t>2019.02.19.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A9B-5497-495D-8C0D-DFCA462F1D2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A762-A6E7-46B9-8F2B-F5F1F26ED5CB}" type="datetimeFigureOut">
              <a:rPr lang="hu-HU" smtClean="0"/>
              <a:t>2019.02.19.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A9B-5497-495D-8C0D-DFCA462F1D2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A762-A6E7-46B9-8F2B-F5F1F26ED5CB}" type="datetimeFigureOut">
              <a:rPr lang="hu-HU" smtClean="0"/>
              <a:t>2019.02.19.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A9B-5497-495D-8C0D-DFCA462F1D2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A762-A6E7-46B9-8F2B-F5F1F26ED5CB}" type="datetimeFigureOut">
              <a:rPr lang="hu-HU" smtClean="0"/>
              <a:t>2019.02.19.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A9B-5497-495D-8C0D-DFCA462F1D2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A762-A6E7-46B9-8F2B-F5F1F26ED5CB}" type="datetimeFigureOut">
              <a:rPr lang="hu-HU" smtClean="0"/>
              <a:t>2019.02.19.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A9B-5497-495D-8C0D-DFCA462F1D2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A762-A6E7-46B9-8F2B-F5F1F26ED5CB}" type="datetimeFigureOut">
              <a:rPr lang="hu-HU" smtClean="0"/>
              <a:t>2019.02.19.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A9B-5497-495D-8C0D-DFCA462F1D2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A762-A6E7-46B9-8F2B-F5F1F26ED5CB}" type="datetimeFigureOut">
              <a:rPr lang="hu-HU" smtClean="0"/>
              <a:t>2019.02.19.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20A9B-5497-495D-8C0D-DFCA462F1D2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7A762-A6E7-46B9-8F2B-F5F1F26ED5CB}" type="datetimeFigureOut">
              <a:rPr lang="hu-HU" smtClean="0"/>
              <a:t>2019.02.19.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20A9B-5497-495D-8C0D-DFCA462F1D27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rmAutofit/>
          </a:bodyPr>
          <a:lstStyle/>
          <a:p>
            <a:r>
              <a:rPr lang="hu-HU" sz="4000" dirty="0" smtClean="0"/>
              <a:t>Képzés</a:t>
            </a:r>
            <a:endParaRPr lang="hu-HU" sz="4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800" dirty="0" err="1" smtClean="0">
                <a:solidFill>
                  <a:schemeClr val="tx1"/>
                </a:solidFill>
              </a:rPr>
              <a:t>Muskovics</a:t>
            </a:r>
            <a:r>
              <a:rPr lang="hu-HU" sz="2800" dirty="0" smtClean="0">
                <a:solidFill>
                  <a:schemeClr val="tx1"/>
                </a:solidFill>
              </a:rPr>
              <a:t> György</a:t>
            </a:r>
            <a:endParaRPr lang="hu-H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Szakemberek képzése:</a:t>
            </a:r>
            <a:endParaRPr lang="hu-HU" dirty="0"/>
          </a:p>
          <a:p>
            <a:pPr lvl="1"/>
            <a:r>
              <a:rPr lang="hu-HU" dirty="0"/>
              <a:t>állami</a:t>
            </a:r>
          </a:p>
          <a:p>
            <a:pPr lvl="1"/>
            <a:r>
              <a:rPr lang="hu-HU" dirty="0" smtClean="0"/>
              <a:t>vállalati</a:t>
            </a:r>
            <a:endParaRPr lang="hu-HU" dirty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/>
              <a:t>Állami:</a:t>
            </a:r>
          </a:p>
          <a:p>
            <a:pPr lvl="1"/>
            <a:r>
              <a:rPr lang="hu-HU" dirty="0" smtClean="0"/>
              <a:t>szakmunkás</a:t>
            </a:r>
            <a:endParaRPr lang="hu-HU" dirty="0"/>
          </a:p>
          <a:p>
            <a:pPr lvl="1"/>
            <a:r>
              <a:rPr lang="hu-HU" dirty="0" smtClean="0"/>
              <a:t>középiskola </a:t>
            </a:r>
            <a:r>
              <a:rPr lang="hu-HU" dirty="0"/>
              <a:t>(technikus, érettségizett szakmunkás)</a:t>
            </a:r>
          </a:p>
          <a:p>
            <a:pPr lvl="1"/>
            <a:r>
              <a:rPr lang="hu-HU" dirty="0" smtClean="0"/>
              <a:t>főiskola</a:t>
            </a:r>
            <a:endParaRPr lang="hu-HU" dirty="0"/>
          </a:p>
          <a:p>
            <a:pPr lvl="1"/>
            <a:r>
              <a:rPr lang="hu-HU" dirty="0" smtClean="0"/>
              <a:t>egyetem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Vállalati </a:t>
            </a:r>
            <a:r>
              <a:rPr lang="hu-HU" dirty="0"/>
              <a:t>(MÁV):</a:t>
            </a:r>
          </a:p>
          <a:p>
            <a:pPr lvl="1"/>
            <a:r>
              <a:rPr lang="hu-HU" dirty="0" smtClean="0"/>
              <a:t>pályamunkás</a:t>
            </a:r>
            <a:endParaRPr lang="hu-HU" dirty="0"/>
          </a:p>
          <a:p>
            <a:pPr lvl="1"/>
            <a:r>
              <a:rPr lang="hu-HU" dirty="0" smtClean="0"/>
              <a:t>szakmunkás</a:t>
            </a:r>
            <a:endParaRPr lang="hu-HU" dirty="0"/>
          </a:p>
          <a:p>
            <a:pPr lvl="1"/>
            <a:r>
              <a:rPr lang="hu-HU" dirty="0"/>
              <a:t>pályamester, </a:t>
            </a:r>
            <a:r>
              <a:rPr lang="hu-HU" dirty="0" smtClean="0"/>
              <a:t>művezető </a:t>
            </a:r>
            <a:r>
              <a:rPr lang="hu-HU" dirty="0"/>
              <a:t>(MÁV Tisztképző – BGOK)</a:t>
            </a:r>
          </a:p>
          <a:p>
            <a:pPr lvl="1"/>
            <a:r>
              <a:rPr lang="hu-HU" dirty="0" smtClean="0"/>
              <a:t>szakaszmérnök</a:t>
            </a:r>
            <a:endParaRPr lang="hu-HU" dirty="0"/>
          </a:p>
          <a:p>
            <a:pPr>
              <a:buNone/>
            </a:pPr>
            <a:r>
              <a:rPr lang="hu-HU" dirty="0"/>
              <a:t>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Szakaszmérnök </a:t>
            </a:r>
            <a:r>
              <a:rPr lang="hu-HU" dirty="0"/>
              <a:t>képzés: (átlag 1 éves képzés)</a:t>
            </a:r>
          </a:p>
          <a:p>
            <a:pPr lvl="1"/>
            <a:r>
              <a:rPr lang="hu-HU" dirty="0"/>
              <a:t>s</a:t>
            </a:r>
            <a:r>
              <a:rPr lang="hu-HU" dirty="0" smtClean="0"/>
              <a:t>aját társaság </a:t>
            </a:r>
            <a:r>
              <a:rPr lang="hu-HU" dirty="0"/>
              <a:t>működésének </a:t>
            </a:r>
            <a:r>
              <a:rPr lang="hu-HU" dirty="0" smtClean="0"/>
              <a:t>megismerése</a:t>
            </a:r>
            <a:endParaRPr lang="hu-HU" dirty="0"/>
          </a:p>
          <a:p>
            <a:pPr lvl="1"/>
            <a:r>
              <a:rPr lang="hu-HU" dirty="0"/>
              <a:t>szakmai utasítások </a:t>
            </a:r>
            <a:r>
              <a:rPr lang="hu-HU" dirty="0" smtClean="0"/>
              <a:t>elsajátítása</a:t>
            </a:r>
            <a:endParaRPr lang="hu-HU" dirty="0"/>
          </a:p>
          <a:p>
            <a:pPr lvl="1"/>
            <a:r>
              <a:rPr lang="hu-HU" dirty="0"/>
              <a:t>forgalmi szakvizsga </a:t>
            </a:r>
            <a:r>
              <a:rPr lang="hu-HU" dirty="0" smtClean="0"/>
              <a:t>megszerzése</a:t>
            </a:r>
            <a:endParaRPr lang="hu-HU" dirty="0"/>
          </a:p>
          <a:p>
            <a:pPr lvl="1"/>
            <a:r>
              <a:rPr lang="hu-HU" dirty="0"/>
              <a:t>vasúti szakágak </a:t>
            </a:r>
            <a:r>
              <a:rPr lang="hu-HU" dirty="0" smtClean="0"/>
              <a:t>megismerése</a:t>
            </a:r>
            <a:endParaRPr lang="hu-HU" dirty="0"/>
          </a:p>
          <a:p>
            <a:pPr lvl="1"/>
            <a:r>
              <a:rPr lang="hu-HU" dirty="0"/>
              <a:t>szakaszmérnöki </a:t>
            </a:r>
            <a:r>
              <a:rPr lang="hu-HU" dirty="0" smtClean="0"/>
              <a:t>vizsga</a:t>
            </a:r>
            <a:endParaRPr lang="hu-HU" dirty="0"/>
          </a:p>
          <a:p>
            <a:pPr lvl="1"/>
            <a:r>
              <a:rPr lang="hu-HU" dirty="0" smtClean="0"/>
              <a:t>Mindezek után következett az önálló </a:t>
            </a:r>
            <a:r>
              <a:rPr lang="hu-HU" dirty="0"/>
              <a:t>munkavégzésre való </a:t>
            </a:r>
            <a:r>
              <a:rPr lang="hu-HU" dirty="0" smtClean="0"/>
              <a:t>beosztás</a:t>
            </a:r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 smtClean="0"/>
              <a:t>Gyakorlat </a:t>
            </a:r>
            <a:r>
              <a:rPr lang="hu-HU" sz="2800" dirty="0"/>
              <a:t>megszerzése, szakmai előremenetel az építési szolgálatnál:</a:t>
            </a:r>
          </a:p>
          <a:p>
            <a:pPr lvl="1"/>
            <a:r>
              <a:rPr lang="hu-HU" sz="2400" dirty="0"/>
              <a:t>g</a:t>
            </a:r>
            <a:r>
              <a:rPr lang="hu-HU" sz="2400" dirty="0" smtClean="0"/>
              <a:t>yakorló mérnök – felügyelet melletti munkavégzés</a:t>
            </a:r>
          </a:p>
          <a:p>
            <a:pPr lvl="1"/>
            <a:r>
              <a:rPr lang="hu-HU" sz="2400" dirty="0" smtClean="0"/>
              <a:t>kitűző mérnök</a:t>
            </a:r>
          </a:p>
          <a:p>
            <a:pPr lvl="1"/>
            <a:r>
              <a:rPr lang="hu-HU" sz="2400" dirty="0" smtClean="0"/>
              <a:t>művezető</a:t>
            </a:r>
            <a:endParaRPr lang="hu-HU" sz="2400" dirty="0"/>
          </a:p>
          <a:p>
            <a:pPr lvl="1"/>
            <a:r>
              <a:rPr lang="hu-HU" sz="2400" dirty="0" smtClean="0"/>
              <a:t>főművezető</a:t>
            </a:r>
            <a:endParaRPr lang="hu-HU" sz="2400" dirty="0"/>
          </a:p>
          <a:p>
            <a:pPr lvl="1"/>
            <a:r>
              <a:rPr lang="hu-HU" sz="2400" dirty="0" smtClean="0"/>
              <a:t>építésvezető</a:t>
            </a:r>
            <a:endParaRPr lang="hu-HU" sz="2400" dirty="0"/>
          </a:p>
          <a:p>
            <a:pPr lvl="1"/>
            <a:r>
              <a:rPr lang="hu-HU" sz="2400" dirty="0" err="1"/>
              <a:t>f</a:t>
            </a:r>
            <a:r>
              <a:rPr lang="hu-HU" sz="2400" dirty="0" err="1" smtClean="0"/>
              <a:t>őépítésvezető</a:t>
            </a:r>
            <a:endParaRPr lang="hu-HU" sz="2400" dirty="0" smtClean="0"/>
          </a:p>
          <a:p>
            <a:pPr lvl="1"/>
            <a:r>
              <a:rPr lang="hu-HU" sz="2400" dirty="0"/>
              <a:t>é</a:t>
            </a:r>
            <a:r>
              <a:rPr lang="hu-HU" sz="2400" dirty="0" smtClean="0"/>
              <a:t>s így tovább</a:t>
            </a:r>
            <a:r>
              <a:rPr lang="hu-HU" sz="2400" dirty="0" smtClean="0"/>
              <a:t>.</a:t>
            </a:r>
          </a:p>
          <a:p>
            <a:pPr marL="457200" lvl="1" indent="0">
              <a:buNone/>
            </a:pPr>
            <a:r>
              <a:rPr lang="hu-HU" sz="2400" dirty="0" smtClean="0"/>
              <a:t>A fokozatos előremenetel tette lehetővé a szakmai és a vezetői képességek megszerzését.</a:t>
            </a:r>
            <a:endParaRPr lang="hu-HU" sz="2400" dirty="0"/>
          </a:p>
          <a:p>
            <a:pPr marL="0" indent="0"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dirty="0" smtClean="0"/>
              <a:t>A </a:t>
            </a:r>
            <a:r>
              <a:rPr lang="hu-HU" dirty="0"/>
              <a:t>projektszemlélet kialakulásának </a:t>
            </a:r>
            <a:r>
              <a:rPr lang="hu-HU" dirty="0" smtClean="0"/>
              <a:t>előfeltételeként </a:t>
            </a:r>
            <a:r>
              <a:rPr lang="hu-HU" dirty="0"/>
              <a:t>a több éves szakmai gyakorlat és tapasztalat megszerzését tartom.</a:t>
            </a:r>
          </a:p>
        </p:txBody>
      </p:sp>
    </p:spTree>
    <p:extLst>
      <p:ext uri="{BB962C8B-B14F-4D97-AF65-F5344CB8AC3E}">
        <p14:creationId xmlns:p14="http://schemas.microsoft.com/office/powerpoint/2010/main" val="1313708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múlt építési főnökségei:</a:t>
            </a:r>
          </a:p>
          <a:p>
            <a:pPr lvl="1"/>
            <a:r>
              <a:rPr lang="hu-HU" dirty="0"/>
              <a:t>szakági tevékenységre </a:t>
            </a:r>
            <a:r>
              <a:rPr lang="hu-HU" dirty="0" smtClean="0"/>
              <a:t>specializálódtak</a:t>
            </a:r>
          </a:p>
          <a:p>
            <a:pPr lvl="2"/>
            <a:r>
              <a:rPr lang="hu-HU" dirty="0"/>
              <a:t>p</a:t>
            </a:r>
            <a:r>
              <a:rPr lang="hu-HU" dirty="0" smtClean="0"/>
              <a:t>álya, </a:t>
            </a:r>
            <a:r>
              <a:rPr lang="hu-HU" dirty="0" err="1" smtClean="0"/>
              <a:t>vill</a:t>
            </a:r>
            <a:r>
              <a:rPr lang="hu-HU" dirty="0" smtClean="0"/>
              <a:t>. felsővezeték, </a:t>
            </a:r>
            <a:r>
              <a:rPr lang="hu-HU" dirty="0" err="1" smtClean="0"/>
              <a:t>bizt</a:t>
            </a:r>
            <a:r>
              <a:rPr lang="hu-HU" dirty="0" smtClean="0"/>
              <a:t>. </a:t>
            </a:r>
            <a:r>
              <a:rPr lang="hu-HU" dirty="0" err="1" smtClean="0"/>
              <a:t>ber</a:t>
            </a:r>
            <a:r>
              <a:rPr lang="hu-HU" dirty="0" smtClean="0"/>
              <a:t>., stb.</a:t>
            </a:r>
            <a:endParaRPr lang="hu-HU" dirty="0"/>
          </a:p>
          <a:p>
            <a:pPr lvl="1"/>
            <a:r>
              <a:rPr lang="hu-HU" dirty="0"/>
              <a:t>szinte teljes körű </a:t>
            </a:r>
            <a:r>
              <a:rPr lang="hu-HU" dirty="0" smtClean="0"/>
              <a:t>a szakmai </a:t>
            </a:r>
            <a:r>
              <a:rPr lang="hu-HU" dirty="0"/>
              <a:t>irányítói és végrehajtói </a:t>
            </a:r>
            <a:r>
              <a:rPr lang="hu-HU" dirty="0" smtClean="0"/>
              <a:t>létszám</a:t>
            </a:r>
            <a:endParaRPr lang="hu-HU" dirty="0"/>
          </a:p>
          <a:p>
            <a:pPr lvl="1"/>
            <a:r>
              <a:rPr lang="hu-HU" dirty="0"/>
              <a:t>csak néhány speciális tevékenységre kellett alvállalkozót igénybe </a:t>
            </a:r>
            <a:r>
              <a:rPr lang="hu-HU" dirty="0" smtClean="0"/>
              <a:t>venni.</a:t>
            </a:r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jelen kivitelezői társaságok jellemzői:</a:t>
            </a:r>
          </a:p>
          <a:p>
            <a:pPr lvl="1"/>
            <a:r>
              <a:rPr lang="hu-HU" dirty="0"/>
              <a:t>minimális végrehajtói </a:t>
            </a:r>
            <a:r>
              <a:rPr lang="hu-HU" dirty="0" smtClean="0"/>
              <a:t>létszám</a:t>
            </a:r>
            <a:endParaRPr lang="hu-HU" dirty="0"/>
          </a:p>
          <a:p>
            <a:pPr lvl="1"/>
            <a:r>
              <a:rPr lang="hu-HU" dirty="0"/>
              <a:t>projekt és menedzser szemléletű </a:t>
            </a:r>
            <a:r>
              <a:rPr lang="hu-HU" dirty="0" smtClean="0"/>
              <a:t>irányítás</a:t>
            </a:r>
            <a:endParaRPr lang="hu-HU" dirty="0"/>
          </a:p>
          <a:p>
            <a:pPr lvl="1"/>
            <a:r>
              <a:rPr lang="hu-HU" dirty="0"/>
              <a:t>alvállalkozók sokszor átláthatatlan mennyisége és </a:t>
            </a:r>
            <a:r>
              <a:rPr lang="hu-HU" dirty="0" smtClean="0"/>
              <a:t>minősége.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 smtClean="0"/>
              <a:t>Javaslatom: </a:t>
            </a:r>
            <a:r>
              <a:rPr lang="hu-HU" dirty="0"/>
              <a:t>a saját létszám és a rendszeresen bevont alvállalkozók ki- és továbbképzése.</a:t>
            </a:r>
          </a:p>
        </p:txBody>
      </p:sp>
    </p:spTree>
    <p:extLst>
      <p:ext uri="{BB962C8B-B14F-4D97-AF65-F5344CB8AC3E}">
        <p14:creationId xmlns:p14="http://schemas.microsoft.com/office/powerpoint/2010/main" val="2252899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194</Words>
  <Application>Microsoft Office PowerPoint</Application>
  <PresentationFormat>Diavetítés a képernyőre (4:3 oldalarány)</PresentationFormat>
  <Paragraphs>52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Képzés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MKI Mérnökiroda KFT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Képzés</dc:title>
  <dc:creator>Muskovics Andrea Anna</dc:creator>
  <cp:lastModifiedBy>Muskovics György</cp:lastModifiedBy>
  <cp:revision>7</cp:revision>
  <dcterms:created xsi:type="dcterms:W3CDTF">2019-02-13T20:39:09Z</dcterms:created>
  <dcterms:modified xsi:type="dcterms:W3CDTF">2019-02-19T05:45:04Z</dcterms:modified>
</cp:coreProperties>
</file>